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28"/>
  </p:notesMasterIdLst>
  <p:sldIdLst>
    <p:sldId id="27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80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1" r:id="rId27"/>
  </p:sldIdLst>
  <p:sldSz cx="9144000" cy="6858000" type="screen4x3"/>
  <p:notesSz cx="6858000" cy="9144000"/>
  <p:embeddedFontLst>
    <p:embeddedFont>
      <p:font typeface="Roboto Slab" panose="020B0604020202020204" charset="0"/>
      <p:regular r:id="rId29"/>
      <p:bold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4C212D75-C39E-4E6F-A6FD-4B1985D08868}">
  <a:tblStyle styleId="{4C212D75-C39E-4E6F-A6FD-4B1985D0886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5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har char="●"/>
              <a:defRPr sz="1100" b="0" i="0" u="none" strike="noStrike" cap="none"/>
            </a:lvl1pPr>
            <a:lvl2pPr marL="457200" marR="0" lvl="1" indent="0" algn="l" rtl="0">
              <a:spcBef>
                <a:spcPts val="0"/>
              </a:spcBef>
              <a:buChar char="○"/>
              <a:defRPr sz="1100" b="0" i="0" u="none" strike="noStrike" cap="none"/>
            </a:lvl2pPr>
            <a:lvl3pPr marL="914400" marR="0" lvl="2" indent="0" algn="l" rtl="0">
              <a:spcBef>
                <a:spcPts val="0"/>
              </a:spcBef>
              <a:buChar char="■"/>
              <a:defRPr sz="1100" b="0" i="0" u="none" strike="noStrike" cap="none"/>
            </a:lvl3pPr>
            <a:lvl4pPr marL="1371600" marR="0" lvl="3" indent="0" algn="l" rtl="0">
              <a:spcBef>
                <a:spcPts val="0"/>
              </a:spcBef>
              <a:buChar char="●"/>
              <a:defRPr sz="1100" b="0" i="0" u="none" strike="noStrike" cap="none"/>
            </a:lvl4pPr>
            <a:lvl5pPr marL="1828800" marR="0" lvl="4" indent="0" algn="l" rtl="0">
              <a:spcBef>
                <a:spcPts val="0"/>
              </a:spcBef>
              <a:buChar char="○"/>
              <a:defRPr sz="1100" b="0" i="0" u="none" strike="noStrike" cap="none"/>
            </a:lvl5pPr>
            <a:lvl6pPr marL="2286000" marR="0" lvl="5" indent="0" algn="l" rtl="0">
              <a:spcBef>
                <a:spcPts val="0"/>
              </a:spcBef>
              <a:buChar char="■"/>
              <a:defRPr sz="1100" b="0" i="0" u="none" strike="noStrike" cap="none"/>
            </a:lvl6pPr>
            <a:lvl7pPr marL="2743200" marR="0" lvl="6" indent="0" algn="l" rtl="0">
              <a:spcBef>
                <a:spcPts val="0"/>
              </a:spcBef>
              <a:buChar char="●"/>
              <a:defRPr sz="1100" b="0" i="0" u="none" strike="noStrike" cap="none"/>
            </a:lvl7pPr>
            <a:lvl8pPr marL="3200400" marR="0" lvl="7" indent="0" algn="l" rtl="0">
              <a:spcBef>
                <a:spcPts val="0"/>
              </a:spcBef>
              <a:buChar char="○"/>
              <a:defRPr sz="1100" b="0" i="0" u="none" strike="noStrike" cap="none"/>
            </a:lvl8pPr>
            <a:lvl9pPr marL="3657600" marR="0" lvl="8" indent="0" algn="l" rtl="0">
              <a:spcBef>
                <a:spcPts val="0"/>
              </a:spcBef>
              <a:buChar char="■"/>
              <a:defRPr sz="11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38" name="Shape 1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" name="Shape 1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Shape 2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Font typeface="Arial"/>
              <a:buNone/>
            </a:pPr>
            <a:endParaRPr sz="1100" b="0" i="0" u="none" strike="noStrike" cap="none"/>
          </a:p>
        </p:txBody>
      </p:sp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>
            <a:off x="1524800" y="896808"/>
            <a:ext cx="1081625" cy="1499896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med" len="med"/>
            <a:tailEnd type="none" w="med" len="med"/>
          </a:ln>
        </p:spPr>
      </p:sp>
      <p:sp>
        <p:nvSpPr>
          <p:cNvPr id="11" name="Shape 11"/>
          <p:cNvSpPr/>
          <p:nvPr/>
        </p:nvSpPr>
        <p:spPr>
          <a:xfrm rot="10800000">
            <a:off x="6537563" y="4457271"/>
            <a:ext cx="1081625" cy="1499896"/>
          </a:xfrm>
          <a:custGeom>
            <a:avLst/>
            <a:gdLst/>
            <a:ahLst/>
            <a:cxnLst/>
            <a:rect l="0" t="0" r="0" b="0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med" len="med"/>
            <a:tailEnd type="none" w="med" len="med"/>
          </a:ln>
        </p:spPr>
      </p:sp>
      <p:cxnSp>
        <p:nvCxnSpPr>
          <p:cNvPr id="12" name="Shape 12"/>
          <p:cNvCxnSpPr/>
          <p:nvPr/>
        </p:nvCxnSpPr>
        <p:spPr>
          <a:xfrm>
            <a:off x="4359602" y="375661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Shape 13"/>
          <p:cNvSpPr txBox="1">
            <a:spLocks noGrp="1"/>
          </p:cNvSpPr>
          <p:nvPr>
            <p:ph type="ctrTitle"/>
          </p:nvPr>
        </p:nvSpPr>
        <p:spPr>
          <a:xfrm>
            <a:off x="1680302" y="1585234"/>
            <a:ext cx="5783400" cy="19431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000"/>
            </a:lvl1pPr>
            <a:lvl2pPr lvl="1" algn="ctr">
              <a:spcBef>
                <a:spcPts val="0"/>
              </a:spcBef>
              <a:buSzPct val="100000"/>
              <a:defRPr sz="4000"/>
            </a:lvl2pPr>
            <a:lvl3pPr lvl="2" algn="ctr">
              <a:spcBef>
                <a:spcPts val="0"/>
              </a:spcBef>
              <a:buSzPct val="100000"/>
              <a:defRPr sz="4000"/>
            </a:lvl3pPr>
            <a:lvl4pPr lvl="3" algn="ctr">
              <a:spcBef>
                <a:spcPts val="0"/>
              </a:spcBef>
              <a:buSzPct val="100000"/>
              <a:defRPr sz="4000"/>
            </a:lvl4pPr>
            <a:lvl5pPr lvl="4" algn="ctr">
              <a:spcBef>
                <a:spcPts val="0"/>
              </a:spcBef>
              <a:buSzPct val="100000"/>
              <a:defRPr sz="4000"/>
            </a:lvl5pPr>
            <a:lvl6pPr lvl="5" algn="ctr">
              <a:spcBef>
                <a:spcPts val="0"/>
              </a:spcBef>
              <a:buSzPct val="100000"/>
              <a:defRPr sz="4000"/>
            </a:lvl6pPr>
            <a:lvl7pPr lvl="6" algn="ctr">
              <a:spcBef>
                <a:spcPts val="0"/>
              </a:spcBef>
              <a:buSzPct val="100000"/>
              <a:defRPr sz="4000"/>
            </a:lvl7pPr>
            <a:lvl8pPr lvl="7" algn="ctr">
              <a:spcBef>
                <a:spcPts val="0"/>
              </a:spcBef>
              <a:buSzPct val="100000"/>
              <a:defRPr sz="4000"/>
            </a:lvl8pPr>
            <a:lvl9pPr lvl="8" algn="ctr">
              <a:spcBef>
                <a:spcPts val="0"/>
              </a:spcBef>
              <a:buSzPct val="100000"/>
              <a:defRPr sz="4000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ubTitle" idx="1"/>
          </p:nvPr>
        </p:nvSpPr>
        <p:spPr>
          <a:xfrm>
            <a:off x="1680302" y="4065933"/>
            <a:ext cx="5783400" cy="1212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50" y="6769100"/>
            <a:ext cx="9143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387900" y="1536600"/>
            <a:ext cx="8368200" cy="2051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5"/>
              </a:buClr>
              <a:buSzPct val="100000"/>
              <a:defRPr sz="13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387900" y="3892600"/>
            <a:ext cx="8368200" cy="14289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635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698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342900" marR="0" lvl="0" indent="127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190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5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hape 17"/>
          <p:cNvCxnSpPr/>
          <p:nvPr/>
        </p:nvCxnSpPr>
        <p:spPr>
          <a:xfrm>
            <a:off x="4359602" y="375661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80750" y="2353267"/>
            <a:ext cx="8222100" cy="12099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hape 21"/>
          <p:cNvCxnSpPr/>
          <p:nvPr/>
        </p:nvCxnSpPr>
        <p:spPr>
          <a:xfrm>
            <a:off x="492563" y="168037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hape 26"/>
          <p:cNvCxnSpPr/>
          <p:nvPr/>
        </p:nvCxnSpPr>
        <p:spPr>
          <a:xfrm>
            <a:off x="492563" y="168037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1052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hape 35"/>
          <p:cNvCxnSpPr/>
          <p:nvPr/>
        </p:nvCxnSpPr>
        <p:spPr>
          <a:xfrm>
            <a:off x="489218" y="188303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4" name="Shape 44"/>
          <p:cNvCxnSpPr/>
          <p:nvPr/>
        </p:nvCxnSpPr>
        <p:spPr>
          <a:xfrm>
            <a:off x="5029675" y="5994004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265500" y="1612100"/>
            <a:ext cx="4045200" cy="2008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800"/>
            </a:lvl1pPr>
            <a:lvl2pPr lvl="1" algn="ctr">
              <a:spcBef>
                <a:spcPts val="0"/>
              </a:spcBef>
              <a:buSzPct val="100000"/>
              <a:defRPr sz="3800"/>
            </a:lvl2pPr>
            <a:lvl3pPr lvl="2" algn="ctr">
              <a:spcBef>
                <a:spcPts val="0"/>
              </a:spcBef>
              <a:buSzPct val="100000"/>
              <a:defRPr sz="3800"/>
            </a:lvl3pPr>
            <a:lvl4pPr lvl="3" algn="ctr">
              <a:spcBef>
                <a:spcPts val="0"/>
              </a:spcBef>
              <a:buSzPct val="100000"/>
              <a:defRPr sz="3800"/>
            </a:lvl4pPr>
            <a:lvl5pPr lvl="4" algn="ctr">
              <a:spcBef>
                <a:spcPts val="0"/>
              </a:spcBef>
              <a:buSzPct val="100000"/>
              <a:defRPr sz="3800"/>
            </a:lvl5pPr>
            <a:lvl6pPr lvl="5" algn="ctr">
              <a:spcBef>
                <a:spcPts val="0"/>
              </a:spcBef>
              <a:buSzPct val="100000"/>
              <a:defRPr sz="3800"/>
            </a:lvl6pPr>
            <a:lvl7pPr lvl="6" algn="ctr">
              <a:spcBef>
                <a:spcPts val="0"/>
              </a:spcBef>
              <a:buSzPct val="100000"/>
              <a:defRPr sz="3800"/>
            </a:lvl7pPr>
            <a:lvl8pPr lvl="7" algn="ctr">
              <a:spcBef>
                <a:spcPts val="0"/>
              </a:spcBef>
              <a:buSzPct val="100000"/>
              <a:defRPr sz="3800"/>
            </a:lvl8pPr>
            <a:lvl9pPr lvl="8" algn="ctr">
              <a:spcBef>
                <a:spcPts val="0"/>
              </a:spcBef>
              <a:buSzPct val="100000"/>
              <a:defRPr sz="38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ct val="1000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3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US"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-US" sz="10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5.png"/><Relationship Id="rId4" Type="http://schemas.openxmlformats.org/officeDocument/2006/relationships/hyperlink" Target="https://map.rotary.org/en/securememberservices/Pages/SelectFundR.aspx?FUND=PP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g"/><Relationship Id="rId4" Type="http://schemas.openxmlformats.org/officeDocument/2006/relationships/hyperlink" Target="http://www.endpolio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g"/><Relationship Id="rId5" Type="http://schemas.openxmlformats.org/officeDocument/2006/relationships/hyperlink" Target="http://www.endpolio.org/worldpolioday/#resources" TargetMode="External"/><Relationship Id="rId4" Type="http://schemas.openxmlformats.org/officeDocument/2006/relationships/hyperlink" Target="http://www.endpolio.org/worldpolioday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very Last Child Official Trailer 1 (2014) - Documentary HD">
            <a:hlinkClick r:id="" action="ppaction://media"/>
            <a:extLst>
              <a:ext uri="{FF2B5EF4-FFF2-40B4-BE49-F238E27FC236}">
                <a16:creationId xmlns:a16="http://schemas.microsoft.com/office/drawing/2014/main" id="{798A2C1F-34C3-484F-99E2-CDF25C113B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7888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0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1639470" y="573541"/>
            <a:ext cx="6592200" cy="5169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300">
                <a:solidFill>
                  <a:srgbClr val="FFFFFF"/>
                </a:solidFill>
              </a:rPr>
              <a:t>Before launching an ambitious program in 1985 to protect all the world's children against the crippling disease of polio, Rotary's leadership deliberated at length over the initiative's name. "</a:t>
            </a:r>
            <a:r>
              <a:rPr lang="en-US" sz="2300">
                <a:solidFill>
                  <a:srgbClr val="FFFF00"/>
                </a:solidFill>
              </a:rPr>
              <a:t>Polio</a:t>
            </a:r>
            <a:r>
              <a:rPr lang="en-US" sz="2300">
                <a:solidFill>
                  <a:srgbClr val="FFFFFF"/>
                </a:solidFill>
              </a:rPr>
              <a:t>" was chosen to signal Rotary's quest for a polio-free world, and "</a:t>
            </a:r>
            <a:r>
              <a:rPr lang="en-US" sz="2300">
                <a:solidFill>
                  <a:srgbClr val="FFFF00"/>
                </a:solidFill>
              </a:rPr>
              <a:t>plus</a:t>
            </a:r>
            <a:r>
              <a:rPr lang="en-US" sz="2300">
                <a:solidFill>
                  <a:srgbClr val="FFFFFF"/>
                </a:solidFill>
              </a:rPr>
              <a:t>" was added to express Rotary's conviction that a focused attack on polio would also spur a dramatic increase in immunizations against the five other childhood vaccine-preventable diseases targeted by WHO's Expanded Programme on Immunization: measles, tuberculosis, diphtheria, whooping cough, and tetanus.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1733275" y="823175"/>
            <a:ext cx="6953400" cy="3088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428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7350"/>
              <a:buFont typeface="Arial"/>
              <a:buChar char="•"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1988, </a:t>
            </a:r>
            <a:r>
              <a:rPr lang="en-US" sz="296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Global Polio Eradication Initiative</a:t>
            </a: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was formed, being a partnership between national governments, WHO, Rotary, the US CDC and UNICEF.</a:t>
            </a:r>
            <a:b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96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592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96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0" y="3111875"/>
            <a:ext cx="9144000" cy="13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hape 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457200" y="2671392"/>
            <a:ext cx="82296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What is the money for?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1625750" y="408150"/>
            <a:ext cx="7061100" cy="22932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900" dirty="0"/>
              <a:t>Polio Eradication and End-Game Strategic Plan (PEESP) 2013-2019</a:t>
            </a:r>
          </a:p>
          <a:p>
            <a:pPr lvl="0">
              <a:spcBef>
                <a:spcPts val="0"/>
              </a:spcBef>
              <a:buNone/>
            </a:pPr>
            <a:r>
              <a:rPr lang="en-US" sz="3900" dirty="0"/>
              <a:t>Top 5 Costs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412595" y="2341756"/>
            <a:ext cx="7884505" cy="3928919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55600" algn="just">
              <a:lnSpc>
                <a:spcPct val="175500"/>
              </a:lnSpc>
              <a:spcBef>
                <a:spcPts val="4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Supplement vaccination work in a number of countries</a:t>
            </a:r>
          </a:p>
          <a:p>
            <a:pPr marL="457200" lvl="0" indent="-355600" algn="just">
              <a:lnSpc>
                <a:spcPct val="175500"/>
              </a:lnSpc>
              <a:spcBef>
                <a:spcPts val="4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Cost of Vaccines</a:t>
            </a:r>
          </a:p>
          <a:p>
            <a:pPr marL="457200" lvl="0" indent="-355600" algn="just">
              <a:lnSpc>
                <a:spcPct val="175500"/>
              </a:lnSpc>
              <a:spcBef>
                <a:spcPts val="4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Surveillance, including establishing and running labs</a:t>
            </a:r>
          </a:p>
          <a:p>
            <a:pPr marL="457200" lvl="0" indent="-355600" algn="just">
              <a:lnSpc>
                <a:spcPct val="175500"/>
              </a:lnSpc>
              <a:spcBef>
                <a:spcPts val="4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Switch from oral polio vaccine to inactivated polio vaccine</a:t>
            </a:r>
          </a:p>
          <a:p>
            <a:pPr marL="457200" lvl="0" indent="-355600" algn="just" rtl="0">
              <a:lnSpc>
                <a:spcPct val="175500"/>
              </a:lnSpc>
              <a:spcBef>
                <a:spcPts val="400"/>
              </a:spcBef>
              <a:spcAft>
                <a:spcPts val="800"/>
              </a:spcAft>
              <a:buClr>
                <a:srgbClr val="FFFFFF"/>
              </a:buClr>
              <a:buSzPct val="100000"/>
              <a:buFont typeface="Arial"/>
              <a:buChar char="●"/>
            </a:pPr>
            <a:r>
              <a:rPr lang="en-US" sz="20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Communications, engagement &amp; social mobilization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Where is the money coming from?</a:t>
            </a:r>
          </a:p>
        </p:txBody>
      </p:sp>
      <p:graphicFrame>
        <p:nvGraphicFramePr>
          <p:cNvPr id="162" name="Shape 162"/>
          <p:cNvGraphicFramePr/>
          <p:nvPr>
            <p:extLst>
              <p:ext uri="{D42A27DB-BD31-4B8C-83A1-F6EECF244321}">
                <p14:modId xmlns:p14="http://schemas.microsoft.com/office/powerpoint/2010/main" val="4290799475"/>
              </p:ext>
            </p:extLst>
          </p:nvPr>
        </p:nvGraphicFramePr>
        <p:xfrm>
          <a:off x="441588" y="1417625"/>
          <a:ext cx="8260825" cy="4662532"/>
        </p:xfrm>
        <a:graphic>
          <a:graphicData uri="http://schemas.openxmlformats.org/drawingml/2006/table">
            <a:tbl>
              <a:tblPr>
                <a:noFill/>
                <a:tableStyleId>{4C212D75-C39E-4E6F-A6FD-4B1985D08868}</a:tableStyleId>
              </a:tblPr>
              <a:tblGrid>
                <a:gridCol w="339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Top 5 Funding (2013 to 2016)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700">
                          <a:solidFill>
                            <a:srgbClr val="FFFFFF"/>
                          </a:solidFill>
                        </a:rPr>
                        <a:t>Confirmed funding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700">
                          <a:solidFill>
                            <a:srgbClr val="FFFFFF"/>
                          </a:solidFill>
                        </a:rPr>
                        <a:t>(as of 1 April 2016)</a:t>
                      </a:r>
                    </a:p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700">
                          <a:solidFill>
                            <a:srgbClr val="FFFFFF"/>
                          </a:solidFill>
                        </a:rPr>
                        <a:t>(in millions US dollars)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Percentage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700">
                          <a:solidFill>
                            <a:srgbClr val="FFFFFF"/>
                          </a:solidFill>
                        </a:rPr>
                        <a:t>Bill &amp; Melinda Gates Foundation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1,108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29%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United Kingdom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481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13%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USA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402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11%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/>
                        <a:t>The Rotary Foundation</a:t>
                      </a:r>
                    </a:p>
                  </a:txBody>
                  <a:tcPr marL="28575" marR="28575" marT="19050" marB="1905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/>
                        <a:t>345</a:t>
                      </a:r>
                    </a:p>
                  </a:txBody>
                  <a:tcPr marL="28575" marR="28575" marT="19050" marB="1905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/>
                        <a:t>9%</a:t>
                      </a:r>
                    </a:p>
                  </a:txBody>
                  <a:tcPr marL="28575" marR="28575" marT="19050" marB="1905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600" dirty="0">
                          <a:solidFill>
                            <a:srgbClr val="FFFFFF"/>
                          </a:solidFill>
                        </a:rPr>
                        <a:t>Islamic Development Bank /Government of Pakistan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225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6%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Others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1,231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32%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925"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TOTAL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solidFill>
                            <a:srgbClr val="FFFFFF"/>
                          </a:solidFill>
                        </a:rPr>
                        <a:t>3,791</a:t>
                      </a:r>
                    </a:p>
                  </a:txBody>
                  <a:tcPr marL="28575" marR="28575" marT="19050" marB="19050" anchor="ctr"/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800" dirty="0">
                          <a:solidFill>
                            <a:srgbClr val="FFFFFF"/>
                          </a:solidFill>
                        </a:rPr>
                        <a:t>100%</a:t>
                      </a:r>
                    </a:p>
                  </a:txBody>
                  <a:tcPr marL="28575" marR="28575" marT="19050" marB="1905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igeria Polio Emergency 2016 Rotary Issues Rapid Response Polio Grant to Nigeria">
            <a:hlinkClick r:id="" action="ppaction://media"/>
            <a:extLst>
              <a:ext uri="{FF2B5EF4-FFF2-40B4-BE49-F238E27FC236}">
                <a16:creationId xmlns:a16="http://schemas.microsoft.com/office/drawing/2014/main" id="{AA7CC3FD-C9EA-4DB5-9766-32BA644DC8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355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5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hape 1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Shape 168"/>
          <p:cNvPicPr preferRelativeResize="0"/>
          <p:nvPr/>
        </p:nvPicPr>
        <p:blipFill rotWithShape="1">
          <a:blip r:embed="rId4">
            <a:alphaModFix/>
          </a:blip>
          <a:srcRect l="3929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hape 1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85748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can we do now?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1882125" y="447000"/>
            <a:ext cx="6728700" cy="3460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683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r>
              <a:rPr lang="en-US" sz="28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Give to TRF's PolioPlus</a:t>
            </a: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</a:endParaRPr>
          </a:p>
          <a:p>
            <a:pPr marL="342900" marR="0" lvl="0" indent="-368300" algn="l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8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https://map.rotary.org/en/securememberservices/Pages/SelectFundR.aspx?FUND=P</a:t>
            </a:r>
          </a:p>
          <a:p>
            <a:pPr marL="0" marR="0" lvl="0" indent="0" algn="l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None/>
            </a:pPr>
            <a:endParaRPr sz="2800">
              <a:solidFill>
                <a:srgbClr val="FFFFFF"/>
              </a:solidFill>
            </a:endParaRPr>
          </a:p>
          <a:p>
            <a:pPr marL="342900" marR="0" lvl="0" indent="-368300" algn="l" rtl="0">
              <a:lnSpc>
                <a:spcPct val="80000"/>
              </a:lnSpc>
              <a:spcBef>
                <a:spcPts val="304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Every dollar you give is matched another 2 dollars by Bill and Melinda Gates Foundation.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9846" y="4761659"/>
            <a:ext cx="5080000" cy="169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426800" y="339108"/>
            <a:ext cx="7088400" cy="56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273050" rtl="0">
              <a:lnSpc>
                <a:spcPct val="80000"/>
              </a:lnSpc>
              <a:spcBef>
                <a:spcPts val="304"/>
              </a:spcBef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500">
                <a:solidFill>
                  <a:srgbClr val="FFFFFF"/>
                </a:solidFill>
              </a:rPr>
              <a:t>2. If your club is having any EndPolioNow program, fund-raising or public image program, </a:t>
            </a:r>
            <a:r>
              <a:rPr lang="en-US" sz="2500" b="1">
                <a:solidFill>
                  <a:srgbClr val="FFFFFF"/>
                </a:solidFill>
              </a:rPr>
              <a:t>please keep us updated.</a:t>
            </a:r>
            <a:r>
              <a:rPr lang="en-US" sz="2500">
                <a:solidFill>
                  <a:srgbClr val="FFFFFF"/>
                </a:solidFill>
              </a:rPr>
              <a:t> Let us help in any way we can.</a:t>
            </a:r>
          </a:p>
          <a:p>
            <a:pPr marL="0" lvl="0" indent="0" rtl="0">
              <a:lnSpc>
                <a:spcPct val="80000"/>
              </a:lnSpc>
              <a:spcBef>
                <a:spcPts val="304"/>
              </a:spcBef>
              <a:buNone/>
            </a:pPr>
            <a:endParaRPr sz="2500">
              <a:solidFill>
                <a:srgbClr val="FFFFFF"/>
              </a:solidFill>
            </a:endParaRPr>
          </a:p>
          <a:p>
            <a:pPr marL="342900" marR="0" lvl="0" indent="-698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Char char="•"/>
            </a:pPr>
            <a:r>
              <a:rPr lang="en-US" sz="2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3. Keep updated with </a:t>
            </a:r>
            <a:r>
              <a:rPr lang="en-US" sz="25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#EndPolioNow</a:t>
            </a:r>
            <a:r>
              <a:rPr lang="en-US" sz="25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at </a:t>
            </a:r>
            <a:r>
              <a:rPr lang="en-US" sz="2500" b="0" i="0" u="sng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http://www.endpolio.org/</a:t>
            </a:r>
          </a:p>
        </p:txBody>
      </p:sp>
      <p:pic>
        <p:nvPicPr>
          <p:cNvPr id="188" name="Shape 1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" y="3885877"/>
            <a:ext cx="9144001" cy="29721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1217175" y="859027"/>
            <a:ext cx="7733700" cy="3006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r" rtl="0">
              <a:spcBef>
                <a:spcPts val="0"/>
              </a:spcBef>
              <a:buNone/>
            </a:pPr>
            <a:r>
              <a:rPr lang="en-US" sz="4400">
                <a:solidFill>
                  <a:schemeClr val="accent6"/>
                </a:solidFill>
              </a:rPr>
              <a:t>Ending Polio : the Final Push</a:t>
            </a:r>
          </a:p>
          <a:p>
            <a:pPr lvl="0" algn="r" rtl="0">
              <a:spcBef>
                <a:spcPts val="0"/>
              </a:spcBef>
              <a:buNone/>
            </a:pPr>
            <a:endParaRPr sz="2200">
              <a:solidFill>
                <a:schemeClr val="accent6"/>
              </a:solidFill>
            </a:endParaRPr>
          </a:p>
          <a:p>
            <a:pPr lvl="0" algn="r" rtl="0">
              <a:spcBef>
                <a:spcPts val="0"/>
              </a:spcBef>
              <a:buNone/>
            </a:pPr>
            <a:endParaRPr sz="2200">
              <a:solidFill>
                <a:schemeClr val="accent6"/>
              </a:solidFill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</a:rPr>
              <a:t>It’s time for checkmate</a:t>
            </a:r>
          </a:p>
          <a:p>
            <a:pPr lvl="0" algn="r" rtl="0">
              <a:spcBef>
                <a:spcPts val="0"/>
              </a:spcBef>
              <a:buNone/>
            </a:pPr>
            <a:endParaRPr sz="2200">
              <a:solidFill>
                <a:schemeClr val="accent6"/>
              </a:solidFill>
            </a:endParaRPr>
          </a:p>
          <a:p>
            <a:pPr lvl="0" algn="r" rtl="0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</a:rPr>
              <a:t>Dr Bernard Chan</a:t>
            </a:r>
          </a:p>
          <a:p>
            <a:pPr lvl="0" algn="r">
              <a:spcBef>
                <a:spcPts val="0"/>
              </a:spcBef>
              <a:buNone/>
            </a:pPr>
            <a:r>
              <a:rPr lang="en-US" sz="2200">
                <a:solidFill>
                  <a:schemeClr val="accent6"/>
                </a:solidFill>
              </a:rPr>
              <a:t>PolioPlus Committee Chair</a:t>
            </a:r>
          </a:p>
        </p:txBody>
      </p:sp>
      <p:pic>
        <p:nvPicPr>
          <p:cNvPr id="78" name="Shape 78"/>
          <p:cNvPicPr preferRelativeResize="0"/>
          <p:nvPr/>
        </p:nvPicPr>
        <p:blipFill rotWithShape="1">
          <a:blip r:embed="rId4">
            <a:alphaModFix/>
          </a:blip>
          <a:srcRect l="3218" t="18054" r="3209" b="6655"/>
          <a:stretch/>
        </p:blipFill>
        <p:spPr>
          <a:xfrm>
            <a:off x="867918" y="2067323"/>
            <a:ext cx="3938349" cy="402137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1426800" y="339108"/>
            <a:ext cx="7088400" cy="5656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indent="279400" rtl="0">
              <a:lnSpc>
                <a:spcPct val="80000"/>
              </a:lnSpc>
              <a:spcBef>
                <a:spcPts val="304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/>
              <a:t>4. </a:t>
            </a:r>
            <a:r>
              <a:rPr lang="en-US" sz="2400" b="1"/>
              <a:t>World Polio Day is on 24th October every year</a:t>
            </a:r>
            <a:r>
              <a:rPr lang="en-US" sz="2400"/>
              <a:t>. Learn how you can promote Rotary's signature program here:</a:t>
            </a:r>
          </a:p>
          <a:p>
            <a:pPr lvl="1" indent="635000" rtl="0">
              <a:lnSpc>
                <a:spcPct val="80000"/>
              </a:lnSpc>
              <a:spcBef>
                <a:spcPts val="304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400" u="sng">
                <a:hlinkClick r:id="rId4"/>
              </a:rPr>
              <a:t>http://www.endpolio.org/worldpolioday</a:t>
            </a:r>
            <a:r>
              <a:rPr lang="en-US" sz="2400"/>
              <a:t>.</a:t>
            </a:r>
          </a:p>
          <a:p>
            <a:pPr lvl="0" indent="279400" rtl="0">
              <a:lnSpc>
                <a:spcPct val="80000"/>
              </a:lnSpc>
              <a:spcBef>
                <a:spcPts val="304"/>
              </a:spcBef>
              <a:buClr>
                <a:schemeClr val="dk1"/>
              </a:buClr>
              <a:buSzPct val="100000"/>
              <a:buFont typeface="Calibri"/>
              <a:buChar char="•"/>
            </a:pPr>
            <a:r>
              <a:rPr lang="en-US" sz="2400"/>
              <a:t>Resources for #EndPolioNow projects, web/social media and print publications are available at</a:t>
            </a:r>
          </a:p>
          <a:p>
            <a:pPr lvl="1" indent="635000" rtl="0">
              <a:lnSpc>
                <a:spcPct val="80000"/>
              </a:lnSpc>
              <a:spcBef>
                <a:spcPts val="304"/>
              </a:spcBef>
              <a:buClr>
                <a:schemeClr val="dk1"/>
              </a:buClr>
              <a:buSzPct val="100000"/>
              <a:buFont typeface="Calibri"/>
              <a:buChar char="–"/>
            </a:pPr>
            <a:r>
              <a:rPr lang="en-US" sz="2400" u="sng">
                <a:hlinkClick r:id="rId5"/>
              </a:rPr>
              <a:t>http://www.endpolio.org/worldpolioday/#resources</a:t>
            </a: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</a:endParaRPr>
          </a:p>
        </p:txBody>
      </p:sp>
      <p:pic>
        <p:nvPicPr>
          <p:cNvPr id="195" name="Shape 1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8705" y="3817600"/>
            <a:ext cx="3729025" cy="280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hape 2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" y="0"/>
            <a:ext cx="51363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36351" y="0"/>
            <a:ext cx="4007650" cy="68579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wgmeal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5626" y="404499"/>
            <a:ext cx="5048100" cy="5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963200" y="5766375"/>
            <a:ext cx="4636200" cy="83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</a:rPr>
              <a:t>The World’s Greatest Meal</a:t>
            </a:r>
          </a:p>
        </p:txBody>
      </p:sp>
      <p:pic>
        <p:nvPicPr>
          <p:cNvPr id="210" name="Shape 2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46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hape 2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88522" y="0"/>
            <a:ext cx="385294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 txBox="1"/>
          <p:nvPr/>
        </p:nvSpPr>
        <p:spPr>
          <a:xfrm>
            <a:off x="5984700" y="1168675"/>
            <a:ext cx="2940900" cy="2697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</a:rPr>
              <a:t>Rotary Crocuses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hape 2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3275" y="1189221"/>
            <a:ext cx="7360726" cy="4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Shape 224"/>
          <p:cNvSpPr txBox="1"/>
          <p:nvPr/>
        </p:nvSpPr>
        <p:spPr>
          <a:xfrm>
            <a:off x="963200" y="5766375"/>
            <a:ext cx="4636200" cy="83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chemeClr val="dk1"/>
                </a:solidFill>
              </a:rPr>
              <a:t>Miles to End Polio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hape 2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PolioPlus D3300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74549" y="735926"/>
            <a:ext cx="5568250" cy="4514775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s Close - Celebrity Update">
            <a:hlinkClick r:id="" action="ppaction://media"/>
            <a:extLst>
              <a:ext uri="{FF2B5EF4-FFF2-40B4-BE49-F238E27FC236}">
                <a16:creationId xmlns:a16="http://schemas.microsoft.com/office/drawing/2014/main" id="{07B1839B-8312-4E67-8E5A-060970FF77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4761"/>
            <a:ext cx="9121697" cy="51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6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1680300" y="2859278"/>
            <a:ext cx="5783400" cy="216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The world is </a:t>
            </a:r>
            <a:r>
              <a:rPr lang="en-US" sz="3959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better</a:t>
            </a: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without polio. 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2670000" y="1116175"/>
            <a:ext cx="3804000" cy="216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Why polio?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 txBox="1">
            <a:spLocks noGrp="1"/>
          </p:cNvSpPr>
          <p:nvPr>
            <p:ph type="ctrTitle"/>
          </p:nvPr>
        </p:nvSpPr>
        <p:spPr>
          <a:xfrm>
            <a:off x="1557150" y="1548575"/>
            <a:ext cx="6571500" cy="4134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Polio is a </a:t>
            </a:r>
            <a:r>
              <a:rPr lang="en-US" sz="3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severe</a:t>
            </a: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. It attacks the nerves and causes paralysis, and severe permanent disability.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Treating and caring for a child with polio is costly in many ways.</a:t>
            </a:r>
          </a:p>
          <a:p>
            <a:pPr marL="457200" marR="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It is </a:t>
            </a:r>
            <a:r>
              <a:rPr lang="en-US" sz="3000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possible</a:t>
            </a:r>
            <a:r>
              <a:rPr lang="en-US" sz="3000">
                <a:latin typeface="Calibri"/>
                <a:ea typeface="Calibri"/>
                <a:cs typeface="Calibri"/>
                <a:sym typeface="Calibri"/>
              </a:rPr>
              <a:t> to prevent polio. </a:t>
            </a:r>
          </a:p>
        </p:txBody>
      </p:sp>
      <p:sp>
        <p:nvSpPr>
          <p:cNvPr id="92" name="Shape 92"/>
          <p:cNvSpPr txBox="1">
            <a:spLocks noGrp="1"/>
          </p:cNvSpPr>
          <p:nvPr>
            <p:ph type="ctrTitle"/>
          </p:nvPr>
        </p:nvSpPr>
        <p:spPr>
          <a:xfrm>
            <a:off x="2899662" y="428686"/>
            <a:ext cx="3804000" cy="111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Why </a:t>
            </a:r>
            <a:r>
              <a:rPr lang="en-US" sz="3959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polio</a:t>
            </a: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?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00687" y="618569"/>
            <a:ext cx="6737050" cy="378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>
            <a:spLocks noGrp="1"/>
          </p:cNvSpPr>
          <p:nvPr>
            <p:ph type="ctrTitle"/>
          </p:nvPr>
        </p:nvSpPr>
        <p:spPr>
          <a:xfrm>
            <a:off x="658207" y="5330003"/>
            <a:ext cx="4472700" cy="101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'About 25,000 people were paralysed in and around New York, and 6,000 of those died.'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in 1916 </a:t>
            </a:r>
            <a:br>
              <a:rPr lang="en-US" sz="2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6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>
            <a:alphaModFix/>
          </a:blip>
          <a:srcRect l="3035" r="36011"/>
          <a:stretch/>
        </p:blipFill>
        <p:spPr>
          <a:xfrm>
            <a:off x="611328" y="2844912"/>
            <a:ext cx="3282000" cy="337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>
            <a:alphaModFix/>
          </a:blip>
          <a:srcRect l="8644" r="11680"/>
          <a:stretch/>
        </p:blipFill>
        <p:spPr>
          <a:xfrm>
            <a:off x="4416999" y="638678"/>
            <a:ext cx="4029673" cy="337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>
            <a:spLocks noGrp="1"/>
          </p:cNvSpPr>
          <p:nvPr>
            <p:ph type="ctrTitle" idx="4294967295"/>
          </p:nvPr>
        </p:nvSpPr>
        <p:spPr>
          <a:xfrm>
            <a:off x="4195482" y="4344043"/>
            <a:ext cx="4472700" cy="101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Polio is permanent</a:t>
            </a:r>
          </a:p>
        </p:txBody>
      </p:sp>
      <p:sp>
        <p:nvSpPr>
          <p:cNvPr id="108" name="Shape 108"/>
          <p:cNvSpPr txBox="1">
            <a:spLocks noGrp="1"/>
          </p:cNvSpPr>
          <p:nvPr>
            <p:ph type="ctrTitle" idx="4294967295"/>
          </p:nvPr>
        </p:nvSpPr>
        <p:spPr>
          <a:xfrm>
            <a:off x="1364975" y="1238077"/>
            <a:ext cx="2830500" cy="1017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Polio is crippling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 rotWithShape="1">
          <a:blip r:embed="rId4">
            <a:alphaModFix/>
          </a:blip>
          <a:srcRect l="2254" t="3540" r="3813" b="3540"/>
          <a:stretch/>
        </p:blipFill>
        <p:spPr>
          <a:xfrm>
            <a:off x="1550250" y="642100"/>
            <a:ext cx="6531300" cy="463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Shape 120"/>
          <p:cNvPicPr preferRelativeResize="0"/>
          <p:nvPr/>
        </p:nvPicPr>
        <p:blipFill rotWithShape="1">
          <a:blip r:embed="rId4">
            <a:alphaModFix/>
          </a:blip>
          <a:srcRect t="5412" b="5412"/>
          <a:stretch/>
        </p:blipFill>
        <p:spPr>
          <a:xfrm>
            <a:off x="4445299" y="2370025"/>
            <a:ext cx="3648600" cy="24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Shape 1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7000" y="2370025"/>
            <a:ext cx="2928750" cy="385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 txBox="1">
            <a:spLocks noGrp="1"/>
          </p:cNvSpPr>
          <p:nvPr>
            <p:ph type="ctrTitle" idx="4294967295"/>
          </p:nvPr>
        </p:nvSpPr>
        <p:spPr>
          <a:xfrm>
            <a:off x="2415150" y="294976"/>
            <a:ext cx="5783400" cy="1644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Polio </a:t>
            </a:r>
            <a:r>
              <a:rPr lang="en-US" sz="3959" i="1">
                <a:solidFill>
                  <a:schemeClr val="accent6"/>
                </a:solidFill>
                <a:latin typeface="Calibri"/>
                <a:ea typeface="Calibri"/>
                <a:cs typeface="Calibri"/>
                <a:sym typeface="Calibri"/>
              </a:rPr>
              <a:t>can </a:t>
            </a:r>
            <a:r>
              <a:rPr lang="en-US" sz="3959">
                <a:latin typeface="Calibri"/>
                <a:ea typeface="Calibri"/>
                <a:cs typeface="Calibri"/>
                <a:sym typeface="Calibri"/>
              </a:rPr>
              <a:t>be prevented with a vaccine.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4019775" y="351275"/>
            <a:ext cx="4443900" cy="5049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342900" marR="0" lvl="0" indent="-311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1979, </a:t>
            </a:r>
            <a:r>
              <a:rPr lang="en-US" sz="2700" b="0" i="0" u="none" strike="noStrike" cap="non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RI President Sir Clem Renouf</a:t>
            </a:r>
            <a:r>
              <a:rPr lang="en-US"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District 7620 Governor Dr John Sever pushed for a partnership by Rotary with governments around the world to eradicate a disease from the face of the earth.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  <a:p>
            <a:pPr lvl="0" indent="31750" rtl="0">
              <a:spcBef>
                <a:spcPts val="0"/>
              </a:spcBef>
              <a:buClr>
                <a:schemeClr val="dk1"/>
              </a:buClr>
              <a:buSzPct val="67500"/>
              <a:buFont typeface="Arial"/>
              <a:buChar char="•"/>
            </a:pPr>
            <a:r>
              <a:rPr lang="en-US" sz="3959"/>
              <a:t>In 1985, PolioPlus was born.</a:t>
            </a:r>
          </a:p>
        </p:txBody>
      </p:sp>
      <p:pic>
        <p:nvPicPr>
          <p:cNvPr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1499" y="1807850"/>
            <a:ext cx="3066100" cy="45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530</Words>
  <Application>Microsoft Office PowerPoint</Application>
  <PresentationFormat>On-screen Show (4:3)</PresentationFormat>
  <Paragraphs>76</Paragraphs>
  <Slides>26</Slides>
  <Notes>23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Roboto Slab</vt:lpstr>
      <vt:lpstr>Roboto</vt:lpstr>
      <vt:lpstr>Arial</vt:lpstr>
      <vt:lpstr>Calibri</vt:lpstr>
      <vt:lpstr>Marina</vt:lpstr>
      <vt:lpstr>PowerPoint Presentation</vt:lpstr>
      <vt:lpstr>PowerPoint Presentation</vt:lpstr>
      <vt:lpstr>The world is better  without polio. </vt:lpstr>
      <vt:lpstr>Polio is a severe. It attacks the nerves and causes paralysis, and severe permanent disability. Treating and caring for a child with polio is costly in many ways. It is possible to prevent polio. </vt:lpstr>
      <vt:lpstr> 'About 25,000 people were paralysed in and around New York, and 6,000 of those died.'  - in 1916  </vt:lpstr>
      <vt:lpstr>Polio is permanent</vt:lpstr>
      <vt:lpstr>PowerPoint Presentation</vt:lpstr>
      <vt:lpstr>Polio can be prevented with a vaccine.</vt:lpstr>
      <vt:lpstr>PowerPoint Presentation</vt:lpstr>
      <vt:lpstr>PowerPoint Presentation</vt:lpstr>
      <vt:lpstr>PowerPoint Presentation</vt:lpstr>
      <vt:lpstr>What is the money for?</vt:lpstr>
      <vt:lpstr>Polio Eradication and End-Game Strategic Plan (PEESP) 2013-2019 Top 5 Costs</vt:lpstr>
      <vt:lpstr>Where is the money coming from?</vt:lpstr>
      <vt:lpstr>PowerPoint Presentation</vt:lpstr>
      <vt:lpstr>PowerPoint Presentation</vt:lpstr>
      <vt:lpstr>What can we do now?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Bernard Chan</cp:lastModifiedBy>
  <cp:revision>3</cp:revision>
  <dcterms:modified xsi:type="dcterms:W3CDTF">2017-10-30T02:10:42Z</dcterms:modified>
</cp:coreProperties>
</file>